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7"/>
  </p:notesMasterIdLst>
  <p:sldIdLst>
    <p:sldId id="272" r:id="rId2"/>
    <p:sldId id="273" r:id="rId3"/>
    <p:sldId id="274" r:id="rId4"/>
    <p:sldId id="283" r:id="rId5"/>
    <p:sldId id="285" r:id="rId6"/>
    <p:sldId id="286" r:id="rId7"/>
    <p:sldId id="287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8" r:id="rId1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20500@gmail.com" initials="v" lastIdx="1" clrIdx="0">
    <p:extLst>
      <p:ext uri="{19B8F6BF-5375-455C-9EA6-DF929625EA0E}">
        <p15:presenceInfo xmlns:p15="http://schemas.microsoft.com/office/powerpoint/2012/main" userId="17fdad157e3852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E89"/>
    <a:srgbClr val="177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2222" autoAdjust="0"/>
  </p:normalViewPr>
  <p:slideViewPr>
    <p:cSldViewPr snapToGrid="0">
      <p:cViewPr varScale="1">
        <p:scale>
          <a:sx n="74" d="100"/>
          <a:sy n="74" d="100"/>
        </p:scale>
        <p:origin x="9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7742278-7438-4CDD-ACDA-0E0AB304BD14}" type="datetimeFigureOut">
              <a:rPr lang="he-IL" smtClean="0"/>
              <a:t>כ"ו/שבט/תשפ"ב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F372032-DCAE-4903-ADAB-B5E81F397BE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34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8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6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28/01/2022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12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28/01/2022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3666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82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14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52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3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4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4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3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7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0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60B53-CAB6-41AA-A916-A10847CB8439}" type="datetimeFigureOut">
              <a:rPr lang="en-IL" smtClean="0"/>
              <a:t>28/01/2022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12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apis.com/youtube/v3/videos?part=id,statistics,snippet&amp;chart=mostPopular&amp;regionCode=CA&amp;maxResults=50&amp;key=AIzaSyAitzffqaDF_m6BeAXfjXoAQ9L6V03CfJk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242" y="4868014"/>
            <a:ext cx="4891207" cy="13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Course: Introduction to Data Science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Lecturers: Dr. Naama Kopelman , Dr. Jonathan Schler. 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Names: Reuven Atkats, Vitaly Zelenkov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ID: 205645534, 320838089</a:t>
            </a:r>
          </a:p>
          <a:p>
            <a:pPr algn="l" defTabSz="609630" rtl="0">
              <a:lnSpc>
                <a:spcPts val="2239"/>
              </a:lnSpc>
            </a:pPr>
            <a:endParaRPr lang="en-US" sz="1600" spc="64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6447928" y="517746"/>
            <a:ext cx="4765282" cy="5625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242" y="1509392"/>
            <a:ext cx="6010422" cy="2731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7141"/>
              </a:lnSpc>
            </a:pPr>
            <a:r>
              <a:rPr lang="en-US" sz="6000" spc="-69" dirty="0">
                <a:solidFill>
                  <a:srgbClr val="FFFFFF"/>
                </a:solidFill>
                <a:latin typeface="Arita Buri Bold"/>
              </a:rPr>
              <a:t>YouTube Videos Likes and Dislikes predictions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96000" y="1027853"/>
            <a:ext cx="5650758" cy="5226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9643" y="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Views per Category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1867959" y="5139587"/>
            <a:ext cx="9603611" cy="1716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Boxplot which represents the amount of views video in relation to video categories.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category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sz="2400" b="1" u="none" dirty="0">
                <a:solidFill>
                  <a:srgbClr val="FFFFFF"/>
                </a:solidFill>
                <a:latin typeface="HK Grotesk Light"/>
              </a:rPr>
              <a:t>Conclusion:  music and movies are most viewed videos on YouTube.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27ED92-AC5C-4504-AD83-605CE3AC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687195"/>
            <a:ext cx="8165432" cy="44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722" y="860716"/>
            <a:ext cx="8225209" cy="2623980"/>
            <a:chOff x="-241001" y="-491731"/>
            <a:chExt cx="14524471" cy="4189488"/>
          </a:xfrm>
        </p:grpSpPr>
        <p:sp>
          <p:nvSpPr>
            <p:cNvPr id="3" name="TextBox 3"/>
            <p:cNvSpPr txBox="1"/>
            <p:nvPr/>
          </p:nvSpPr>
          <p:spPr>
            <a:xfrm>
              <a:off x="-241001" y="-491731"/>
              <a:ext cx="14524471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-6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Positive &amp; Negatives 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9427D"/>
                </a:solidFill>
                <a:effectLst/>
                <a:uLnTx/>
                <a:uFillTx/>
                <a:latin typeface="Arita Buri Bold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20922"/>
              <a:ext cx="9648701" cy="532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5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Some of the positives of YouTube are: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425" y="2299722"/>
              <a:ext cx="9566207" cy="139803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285750" marR="0" lvl="0" indent="-28575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Educational Value</a:t>
              </a:r>
            </a:p>
            <a:p>
              <a:pPr marL="285750" marR="0" lvl="0" indent="-28575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HK Grotesk Light"/>
                </a:rPr>
                <a:t>Ability to display user-created content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endParaRPr>
            </a:p>
          </p:txBody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9DEB4DA1-883A-4D10-99CE-D075E843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19993">
            <a:off x="6386516" y="935553"/>
            <a:ext cx="5624893" cy="562489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5059418-D8EB-42D0-BF9E-9DD989B9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31698" y="1683202"/>
            <a:ext cx="4905720" cy="390102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064A62BC-23E3-47B2-A3D5-98F91A00A7ED}"/>
              </a:ext>
            </a:extLst>
          </p:cNvPr>
          <p:cNvSpPr txBox="1"/>
          <p:nvPr/>
        </p:nvSpPr>
        <p:spPr>
          <a:xfrm>
            <a:off x="575092" y="3857537"/>
            <a:ext cx="477607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Some of the Negatives are: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817E4F8-0449-498C-86B9-5E1B437A108A}"/>
              </a:ext>
            </a:extLst>
          </p:cNvPr>
          <p:cNvSpPr txBox="1"/>
          <p:nvPr/>
        </p:nvSpPr>
        <p:spPr>
          <a:xfrm>
            <a:off x="575092" y="4292889"/>
            <a:ext cx="5417344" cy="87562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Violence</a:t>
            </a:r>
          </a:p>
          <a:p>
            <a:pPr marL="285750" marR="0" lvl="0" indent="-285750" algn="l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HK Grotesk Light"/>
              </a:rPr>
              <a:t>Drugs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16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629" y="11872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P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ositive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 or Negative?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8274181" y="1495137"/>
            <a:ext cx="3744141" cy="386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Barplot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 which represents the amount of positive and negative videos in relation to video categories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category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music and movie are the most popular videos although they have a lot of negative issues.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532FA-A73D-479B-9E23-AFFB4217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1076059"/>
            <a:ext cx="7713131" cy="49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6169" y="95534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Time Against Popularity of Video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1202939" y="4666376"/>
            <a:ext cx="9738693" cy="2131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Boxplot which represents the amount of views in relation to the hour that the video published.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publish hour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The hour of publishing the video doesn’t affect the popularity.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8B8E-ED58-4489-B6A5-01BDE312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2" y="982639"/>
            <a:ext cx="11327642" cy="36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D4ABEA4C-3223-46CC-B328-5F3782D4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" t="22818" r="4768" b="22818"/>
          <a:stretch/>
        </p:blipFill>
        <p:spPr>
          <a:xfrm>
            <a:off x="1250174" y="4830378"/>
            <a:ext cx="2999359" cy="1193936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AB6A84AB-D4F0-4BF5-B760-4A95C910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79136" y="1183685"/>
            <a:ext cx="7364023" cy="4897075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354AC7DF-2396-40F2-ACFB-4DF2A1754322}"/>
              </a:ext>
            </a:extLst>
          </p:cNvPr>
          <p:cNvSpPr/>
          <p:nvPr/>
        </p:nvSpPr>
        <p:spPr>
          <a:xfrm>
            <a:off x="2749853" y="289679"/>
            <a:ext cx="596201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achine Learning Of YouTube Views</a:t>
            </a:r>
            <a:endParaRPr lang="he-IL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521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6F5F497A-299B-4BB9-A9A8-2559CA84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5" y="1661006"/>
            <a:ext cx="6183285" cy="41426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050F0FF-6576-432D-A311-F9BBCE9E40AA}"/>
              </a:ext>
            </a:extLst>
          </p:cNvPr>
          <p:cNvSpPr txBox="1"/>
          <p:nvPr/>
        </p:nvSpPr>
        <p:spPr>
          <a:xfrm>
            <a:off x="2430944" y="476357"/>
            <a:ext cx="73301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b="1" dirty="0">
                <a:latin typeface="Arita Buri Bold"/>
              </a:rPr>
              <a:t>Linear Regression</a:t>
            </a:r>
          </a:p>
        </p:txBody>
      </p:sp>
      <p:pic>
        <p:nvPicPr>
          <p:cNvPr id="6" name="Picture 19">
            <a:extLst>
              <a:ext uri="{FF2B5EF4-FFF2-40B4-BE49-F238E27FC236}">
                <a16:creationId xmlns:a16="http://schemas.microsoft.com/office/drawing/2014/main" id="{53889D0D-CB09-48F3-BF81-948366F51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33440" y="224328"/>
            <a:ext cx="809592" cy="969571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D8255CD-2830-41E3-B4D8-072E3072316B}"/>
              </a:ext>
            </a:extLst>
          </p:cNvPr>
          <p:cNvSpPr txBox="1"/>
          <p:nvPr/>
        </p:nvSpPr>
        <p:spPr>
          <a:xfrm>
            <a:off x="727364" y="1501086"/>
            <a:ext cx="4889740" cy="19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latin typeface="Arita Buri Bold"/>
              </a:rPr>
              <a:t>Using ‘</a:t>
            </a:r>
            <a:r>
              <a:rPr lang="en-US" sz="2400" dirty="0" err="1">
                <a:latin typeface="Arita Buri Bold"/>
              </a:rPr>
              <a:t>sklearn</a:t>
            </a:r>
            <a:r>
              <a:rPr lang="en-US" sz="2400" dirty="0">
                <a:latin typeface="Arita Buri Bold"/>
              </a:rPr>
              <a:t>’ library and linear regression we were able to train a model that predicts the popularity/success of newly uploaded videos on YouTube.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08606E-28F1-4A16-A07E-70EBA80D20DC}"/>
              </a:ext>
            </a:extLst>
          </p:cNvPr>
          <p:cNvSpPr txBox="1"/>
          <p:nvPr/>
        </p:nvSpPr>
        <p:spPr>
          <a:xfrm>
            <a:off x="727364" y="3732330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latin typeface="Arita Buri Bold"/>
              </a:rPr>
              <a:t>The model predicted that if we will be based on likes, views, and comments our r^2 will be 0.839.</a:t>
            </a:r>
          </a:p>
        </p:txBody>
      </p:sp>
    </p:spTree>
    <p:extLst>
      <p:ext uri="{BB962C8B-B14F-4D97-AF65-F5344CB8AC3E}">
        <p14:creationId xmlns:p14="http://schemas.microsoft.com/office/powerpoint/2010/main" val="194228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597" y="849986"/>
            <a:ext cx="6185912" cy="3160752"/>
            <a:chOff x="-2" y="9525"/>
            <a:chExt cx="10923382" cy="5046512"/>
          </a:xfrm>
        </p:grpSpPr>
        <p:sp>
          <p:nvSpPr>
            <p:cNvPr id="3" name="TextBox 3"/>
            <p:cNvSpPr txBox="1"/>
            <p:nvPr/>
          </p:nvSpPr>
          <p:spPr>
            <a:xfrm>
              <a:off x="-2" y="9525"/>
              <a:ext cx="10923382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 defTabSz="609630" rtl="0">
                <a:lnSpc>
                  <a:spcPts val="5280"/>
                </a:lnSpc>
              </a:pPr>
              <a:r>
                <a:rPr lang="en-US" sz="6600" spc="-69" dirty="0">
                  <a:solidFill>
                    <a:srgbClr val="FFFFFF"/>
                  </a:solidFill>
                  <a:latin typeface="Arita Buri Bold"/>
                </a:rPr>
                <a:t>Intro to research</a:t>
              </a:r>
              <a:r>
                <a:rPr lang="en-US" sz="4800" b="1" dirty="0">
                  <a:solidFill>
                    <a:srgbClr val="09427D"/>
                  </a:solidFill>
                  <a:latin typeface="Arita Buri Bold"/>
                </a:rPr>
                <a:t>	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7698"/>
              <a:ext cx="8433820" cy="550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 defTabSz="609630" rtl="0">
                <a:lnSpc>
                  <a:spcPts val="2560"/>
                </a:lnSpc>
                <a:spcBef>
                  <a:spcPct val="0"/>
                </a:spcBef>
              </a:pPr>
              <a:r>
                <a:rPr lang="en-US" sz="2800" u="sng" dirty="0">
                  <a:solidFill>
                    <a:srgbClr val="FFFFFF"/>
                  </a:solidFill>
                  <a:latin typeface="Arita Buri Bold"/>
                </a:rPr>
                <a:t>Research question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03986"/>
              <a:ext cx="9566208" cy="2252051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defTabSz="609630" rtl="0">
                <a:lnSpc>
                  <a:spcPct val="150000"/>
                </a:lnSpc>
              </a:pPr>
              <a:r>
                <a:rPr lang="en-US" sz="3600" i="1" dirty="0">
                  <a:solidFill>
                    <a:srgbClr val="FFFFFF"/>
                  </a:solidFill>
                  <a:latin typeface="HK Grotesk Light"/>
                </a:rPr>
                <a:t>Can</a:t>
              </a:r>
              <a:r>
                <a:rPr lang="en-US" sz="2800" i="1" dirty="0">
                  <a:solidFill>
                    <a:srgbClr val="FFFFFF"/>
                  </a:solidFill>
                  <a:latin typeface="HK Grotesk Light"/>
                </a:rPr>
                <a:t> we predict YouTube videos likes, dislikes or number of comments?</a:t>
              </a:r>
              <a:endParaRPr lang="en-US" sz="2800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6191302" y="565278"/>
            <a:ext cx="5242420" cy="5433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2507" y="1333432"/>
            <a:ext cx="4933527" cy="389156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AA4A09-294F-485A-A20F-C30AF789A6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8" t="22818" r="4768" b="22818"/>
          <a:stretch/>
        </p:blipFill>
        <p:spPr>
          <a:xfrm>
            <a:off x="7954275" y="2779354"/>
            <a:ext cx="978303" cy="389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454292" y="1380202"/>
            <a:ext cx="7725699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latin typeface="Arita Buri Bold"/>
              </a:rPr>
              <a:t>API: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7861" y="1380202"/>
            <a:ext cx="404801" cy="404801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4BD8FAEC-DC4C-4ACE-8042-224396B62DD4}"/>
              </a:ext>
            </a:extLst>
          </p:cNvPr>
          <p:cNvSpPr txBox="1"/>
          <p:nvPr/>
        </p:nvSpPr>
        <p:spPr>
          <a:xfrm>
            <a:off x="3664976" y="423124"/>
            <a:ext cx="4523065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u="sng" dirty="0">
                <a:latin typeface="Arita Buri Bold"/>
              </a:rPr>
              <a:t>Data Sources</a:t>
            </a:r>
            <a:endParaRPr lang="en-US" sz="6600" b="1" u="sng" dirty="0">
              <a:latin typeface="Arita Buri Bold"/>
            </a:endParaRP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08039C50-9204-4DE6-BB18-8CCF9ADF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22143" y="4956464"/>
            <a:ext cx="2548163" cy="1769107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F3CDF575-8C79-4D4C-9E5C-6709CD08E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69" y="1937883"/>
            <a:ext cx="9113007" cy="3683599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3002BB-3941-4D69-8422-C05AA1A07DD5}"/>
              </a:ext>
            </a:extLst>
          </p:cNvPr>
          <p:cNvSpPr txBox="1"/>
          <p:nvPr/>
        </p:nvSpPr>
        <p:spPr>
          <a:xfrm>
            <a:off x="814856" y="1839191"/>
            <a:ext cx="786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used Google Cloud Platform that allows us to generate an API KEY </a:t>
            </a:r>
          </a:p>
          <a:p>
            <a:pPr algn="l" rtl="0"/>
            <a:r>
              <a:rPr lang="en-US" sz="2000" dirty="0">
                <a:solidFill>
                  <a:schemeClr val="bg1"/>
                </a:solidFill>
              </a:rPr>
              <a:t>which we used to access YouTube API and get the video data using API request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695CE55A-BABD-4D5D-BA98-00B6A0BBEF74}"/>
              </a:ext>
            </a:extLst>
          </p:cNvPr>
          <p:cNvSpPr/>
          <p:nvPr/>
        </p:nvSpPr>
        <p:spPr>
          <a:xfrm>
            <a:off x="1021379" y="515081"/>
            <a:ext cx="38315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K Grotesk Light"/>
              </a:rPr>
              <a:t>YouTube API</a:t>
            </a:r>
            <a:endParaRPr lang="en-IL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AABCFAE-0662-4B1B-95DE-126AA11FE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05" y="2854853"/>
            <a:ext cx="6821159" cy="373348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43B55-461C-480B-9CCF-F02536D51D64}"/>
              </a:ext>
            </a:extLst>
          </p:cNvPr>
          <p:cNvSpPr txBox="1"/>
          <p:nvPr/>
        </p:nvSpPr>
        <p:spPr>
          <a:xfrm>
            <a:off x="798650" y="3553691"/>
            <a:ext cx="4188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chemeClr val="bg1"/>
                </a:solidFill>
                <a:hlinkClick r:id="rId3"/>
              </a:rPr>
              <a:t>https://www.googleapis.com/youtube/v3/videos?part=id,statistics,snippet&amp;chart=mostPopular&amp;regionCode=CA&amp;maxResults=50&amp;key=AIzaSyAitzffqaDF_m6BeAXfjXoAQ9L6V03CfJk</a:t>
            </a:r>
            <a:endParaRPr lang="en-US" dirty="0">
              <a:solidFill>
                <a:schemeClr val="bg1"/>
              </a:solidFill>
            </a:endParaRPr>
          </a:p>
          <a:p>
            <a:pPr algn="l" rtl="0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4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40459896-3FA3-4CDF-AAFF-6CCBB33CDF00}"/>
              </a:ext>
            </a:extLst>
          </p:cNvPr>
          <p:cNvSpPr/>
          <p:nvPr/>
        </p:nvSpPr>
        <p:spPr>
          <a:xfrm>
            <a:off x="354057" y="347960"/>
            <a:ext cx="6911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Handling Missing Data</a:t>
            </a:r>
            <a:endParaRPr lang="he-IL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18DF3-543E-4AC7-9F3C-A4B5D4AD00BD}"/>
              </a:ext>
            </a:extLst>
          </p:cNvPr>
          <p:cNvSpPr txBox="1"/>
          <p:nvPr/>
        </p:nvSpPr>
        <p:spPr>
          <a:xfrm>
            <a:off x="439689" y="2967335"/>
            <a:ext cx="5204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 rtl="0">
              <a:buAutoNum type="arabicPeriod"/>
            </a:pPr>
            <a:r>
              <a:rPr lang="en-US" dirty="0"/>
              <a:t>We used </a:t>
            </a:r>
            <a:r>
              <a:rPr lang="en-US" dirty="0" err="1"/>
              <a:t>isnull</a:t>
            </a:r>
            <a:r>
              <a:rPr lang="en-US" dirty="0"/>
              <a:t>() to detect the missing data.</a:t>
            </a:r>
          </a:p>
          <a:p>
            <a:pPr marL="342900" indent="-342900" algn="l" rtl="0">
              <a:buAutoNum type="arabicPeriod"/>
            </a:pPr>
            <a:r>
              <a:rPr lang="en-US" dirty="0"/>
              <a:t>We used </a:t>
            </a:r>
            <a:r>
              <a:rPr lang="en-US" dirty="0" err="1"/>
              <a:t>fillna</a:t>
            </a:r>
            <a:r>
              <a:rPr lang="en-US" dirty="0"/>
              <a:t>() to fill all missing data with ‘None’.</a:t>
            </a:r>
          </a:p>
          <a:p>
            <a:pPr marL="342900" indent="-342900" algn="l" rtl="0">
              <a:buAutoNum type="arabicPeriod"/>
            </a:pP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0922632-2E18-40DB-B83A-B25FFEC5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1" y="1389817"/>
            <a:ext cx="3067049" cy="34078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6F0D574-2031-4C72-A3E9-254E0D59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1732716"/>
            <a:ext cx="3067050" cy="382905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8F4B4F8-2213-4D1F-91EE-5E59065BF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75" y="5866715"/>
            <a:ext cx="8553450" cy="381000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13C040D3-5124-475F-A417-9703D67E4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690031" y="10156"/>
            <a:ext cx="1155028" cy="116669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BCD4A70-3E90-457B-B4CF-0C1B516BC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452836" y="125345"/>
            <a:ext cx="1155028" cy="1149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C6A46-CB74-4758-8875-3CAAB348D0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986734" y="162433"/>
            <a:ext cx="1388397" cy="9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6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0985738-825C-4C16-8373-BF3898BF2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0" y="1058945"/>
            <a:ext cx="4449636" cy="5271108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BBEDF68D-7D09-4DBD-91B3-7F094666F8D9}"/>
              </a:ext>
            </a:extLst>
          </p:cNvPr>
          <p:cNvSpPr/>
          <p:nvPr/>
        </p:nvSpPr>
        <p:spPr>
          <a:xfrm>
            <a:off x="2364503" y="4448796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345AFEE-398D-4E32-82AF-578218688FEB}"/>
              </a:ext>
            </a:extLst>
          </p:cNvPr>
          <p:cNvSpPr/>
          <p:nvPr/>
        </p:nvSpPr>
        <p:spPr>
          <a:xfrm>
            <a:off x="662137" y="4386972"/>
            <a:ext cx="1111898" cy="33825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BCD66CB-7FBA-4274-B874-F294A8F433C5}"/>
              </a:ext>
            </a:extLst>
          </p:cNvPr>
          <p:cNvSpPr/>
          <p:nvPr/>
        </p:nvSpPr>
        <p:spPr>
          <a:xfrm>
            <a:off x="662137" y="6113465"/>
            <a:ext cx="1305327" cy="21460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E95D087-AA9A-406A-BA4D-F035D36D4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98" y="978046"/>
            <a:ext cx="3753485" cy="5432908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B55EF64A-3FEE-4EE3-BAEA-DAB9437E2DAC}"/>
              </a:ext>
            </a:extLst>
          </p:cNvPr>
          <p:cNvSpPr/>
          <p:nvPr/>
        </p:nvSpPr>
        <p:spPr>
          <a:xfrm>
            <a:off x="8994083" y="3914659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7FE092B-B5E8-4434-ABA8-3D5289C024F1}"/>
              </a:ext>
            </a:extLst>
          </p:cNvPr>
          <p:cNvSpPr/>
          <p:nvPr/>
        </p:nvSpPr>
        <p:spPr>
          <a:xfrm>
            <a:off x="7423484" y="3898609"/>
            <a:ext cx="1225074" cy="30041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33493069-14F4-4212-AD37-B9BCE5FA49A5}"/>
              </a:ext>
            </a:extLst>
          </p:cNvPr>
          <p:cNvSpPr/>
          <p:nvPr/>
        </p:nvSpPr>
        <p:spPr>
          <a:xfrm>
            <a:off x="8627340" y="6146470"/>
            <a:ext cx="1254671" cy="26448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Arrow: Left 14">
            <a:extLst>
              <a:ext uri="{FF2B5EF4-FFF2-40B4-BE49-F238E27FC236}">
                <a16:creationId xmlns:a16="http://schemas.microsoft.com/office/drawing/2014/main" id="{B6265510-2BB7-45DB-9F4B-0141FCC7AD8F}"/>
              </a:ext>
            </a:extLst>
          </p:cNvPr>
          <p:cNvSpPr/>
          <p:nvPr/>
        </p:nvSpPr>
        <p:spPr>
          <a:xfrm>
            <a:off x="5799436" y="2855004"/>
            <a:ext cx="982494" cy="384243"/>
          </a:xfrm>
          <a:prstGeom prst="lef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Arrow: Right 15">
            <a:extLst>
              <a:ext uri="{FF2B5EF4-FFF2-40B4-BE49-F238E27FC236}">
                <a16:creationId xmlns:a16="http://schemas.microsoft.com/office/drawing/2014/main" id="{46A898CE-77FE-4D72-80B3-42700ECC303C}"/>
              </a:ext>
            </a:extLst>
          </p:cNvPr>
          <p:cNvSpPr/>
          <p:nvPr/>
        </p:nvSpPr>
        <p:spPr>
          <a:xfrm>
            <a:off x="5834778" y="5310080"/>
            <a:ext cx="982494" cy="384243"/>
          </a:xfrm>
          <a:prstGeom prst="righ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D27D2E0-34BB-4D07-8BC0-2DA208DBCA6A}"/>
              </a:ext>
            </a:extLst>
          </p:cNvPr>
          <p:cNvSpPr txBox="1"/>
          <p:nvPr/>
        </p:nvSpPr>
        <p:spPr>
          <a:xfrm>
            <a:off x="1232962" y="244825"/>
            <a:ext cx="9413303" cy="712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b="1" u="sng" dirty="0">
                <a:latin typeface="Arita Buri Bold"/>
              </a:rPr>
              <a:t>EDA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0DFB50-F4D1-42F6-A44A-3F2022FE72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200001">
            <a:off x="5451103" y="1050780"/>
            <a:ext cx="1646868" cy="1944093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366E63F9-4F99-4943-A9C9-6D5F52D0F94B}"/>
              </a:ext>
            </a:extLst>
          </p:cNvPr>
          <p:cNvSpPr txBox="1"/>
          <p:nvPr/>
        </p:nvSpPr>
        <p:spPr>
          <a:xfrm>
            <a:off x="5421108" y="1663272"/>
            <a:ext cx="1809835" cy="86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Gangnam Style: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First video over 1B views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B8B05D9-C3C1-4D85-B348-0BA8B53FD7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200001">
            <a:off x="5469215" y="3485374"/>
            <a:ext cx="1646868" cy="1944093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DF56A1CB-C976-418E-A9C9-4DDD36AECA45}"/>
              </a:ext>
            </a:extLst>
          </p:cNvPr>
          <p:cNvSpPr txBox="1"/>
          <p:nvPr/>
        </p:nvSpPr>
        <p:spPr>
          <a:xfrm>
            <a:off x="5386283" y="3902695"/>
            <a:ext cx="194409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Baby Shark: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Most viewed video today on YouTube.</a:t>
            </a:r>
          </a:p>
        </p:txBody>
      </p:sp>
    </p:spTree>
    <p:extLst>
      <p:ext uri="{BB962C8B-B14F-4D97-AF65-F5344CB8AC3E}">
        <p14:creationId xmlns:p14="http://schemas.microsoft.com/office/powerpoint/2010/main" val="132773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27AAE4-7FA8-4E52-8A64-AC7D511E39BF}"/>
              </a:ext>
            </a:extLst>
          </p:cNvPr>
          <p:cNvSpPr txBox="1"/>
          <p:nvPr/>
        </p:nvSpPr>
        <p:spPr>
          <a:xfrm>
            <a:off x="461088" y="1997839"/>
            <a:ext cx="35173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u="sng" dirty="0">
                <a:latin typeface="HK Grotesk Light" panose="020B0604020202020204" charset="0"/>
              </a:rPr>
              <a:t>Hight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FFFF00"/>
                </a:solidFill>
                <a:latin typeface="HK Grotesk Light" panose="020B0604020202020204" charset="0"/>
              </a:rPr>
              <a:t>+0.8 </a:t>
            </a:r>
          </a:p>
          <a:p>
            <a:pPr algn="l"/>
            <a:r>
              <a:rPr lang="en-US" sz="2000" dirty="0">
                <a:solidFill>
                  <a:srgbClr val="FFFF00"/>
                </a:solidFill>
                <a:latin typeface="HK Grotesk Light" panose="020B0604020202020204" charset="0"/>
              </a:rPr>
              <a:t>likes : views</a:t>
            </a:r>
          </a:p>
          <a:p>
            <a:pPr algn="l"/>
            <a:r>
              <a:rPr lang="en-US" sz="2000" dirty="0">
                <a:solidFill>
                  <a:srgbClr val="FFFF00"/>
                </a:solidFill>
                <a:latin typeface="HK Grotesk Light" panose="020B0604020202020204" charset="0"/>
              </a:rPr>
              <a:t>likes : comment count</a:t>
            </a:r>
          </a:p>
          <a:p>
            <a:pPr algn="l"/>
            <a:endParaRPr lang="en-US" sz="2000" dirty="0">
              <a:latin typeface="HK Grotesk Light" panose="020B0604020202020204" charset="0"/>
            </a:endParaRPr>
          </a:p>
          <a:p>
            <a:pPr algn="l"/>
            <a:r>
              <a:rPr lang="en-US" sz="2000" u="sng" dirty="0">
                <a:latin typeface="HK Grotesk Light" panose="020B0604020202020204" charset="0"/>
              </a:rPr>
              <a:t>Medium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FFFF00"/>
                </a:solidFill>
                <a:latin typeface="HK Grotesk Light" panose="020B0604020202020204" charset="0"/>
              </a:rPr>
              <a:t>+0.6 </a:t>
            </a:r>
          </a:p>
          <a:p>
            <a:pPr algn="l"/>
            <a:r>
              <a:rPr lang="en-US" sz="2000" b="0" i="0" dirty="0">
                <a:solidFill>
                  <a:srgbClr val="FFFF00"/>
                </a:solidFill>
                <a:effectLst/>
                <a:latin typeface="Inter"/>
              </a:rPr>
              <a:t>dislikes : comment coun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HK Grotesk Light" panose="020B0604020202020204" charset="0"/>
              </a:rPr>
              <a:t>t</a:t>
            </a:r>
            <a:endParaRPr lang="en-US" sz="2000" dirty="0">
              <a:solidFill>
                <a:srgbClr val="FFFF00"/>
              </a:solidFill>
              <a:latin typeface="HK Grotesk Light" panose="020B0604020202020204" charset="0"/>
            </a:endParaRPr>
          </a:p>
          <a:p>
            <a:pPr algn="l"/>
            <a:r>
              <a:rPr lang="en-US" sz="2000" dirty="0">
                <a:solidFill>
                  <a:srgbClr val="FFFF00"/>
                </a:solidFill>
                <a:latin typeface="HK Grotesk Light" panose="020B0604020202020204" charset="0"/>
              </a:rPr>
              <a:t>views : comment count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0F05EDE5-415C-44FD-A78C-B16BC062F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14" y="1227401"/>
            <a:ext cx="7988862" cy="5179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323CA9-FC5A-4BB5-BF22-C4F7599376A3}"/>
              </a:ext>
            </a:extLst>
          </p:cNvPr>
          <p:cNvSpPr txBox="1"/>
          <p:nvPr/>
        </p:nvSpPr>
        <p:spPr>
          <a:xfrm>
            <a:off x="618744" y="365125"/>
            <a:ext cx="9413303" cy="712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b="1" u="sng" dirty="0">
                <a:latin typeface="Arita Buri Bold"/>
              </a:rPr>
              <a:t>Most Correlated Parameters </a:t>
            </a:r>
          </a:p>
        </p:txBody>
      </p:sp>
    </p:spTree>
    <p:extLst>
      <p:ext uri="{BB962C8B-B14F-4D97-AF65-F5344CB8AC3E}">
        <p14:creationId xmlns:p14="http://schemas.microsoft.com/office/powerpoint/2010/main" val="314423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43281" y="131331"/>
            <a:ext cx="546417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Marketing Funnel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862038" y="4360726"/>
            <a:ext cx="10536789" cy="1716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Boxplot which represents the amount of views video in relation to the month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sz="2400" b="1" u="none" dirty="0">
                <a:solidFill>
                  <a:srgbClr val="FFFFFF"/>
                </a:solidFill>
                <a:latin typeface="HK Grotesk Light"/>
              </a:rPr>
              <a:t>Conclusion:  there are more views on videos that published on August and October.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29C850A-3A6D-426E-9A40-D044A64D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43" y="800666"/>
            <a:ext cx="9549245" cy="3546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9832" y="131331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Likes/Dislikes by Month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1192548" y="5038533"/>
            <a:ext cx="9780257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 err="1">
                <a:solidFill>
                  <a:srgbClr val="FFFFFF"/>
                </a:solidFill>
                <a:latin typeface="HK Grotesk Light"/>
              </a:rPr>
              <a:t>Barplot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 which represents the amount of likes/dislikes video in relation to the month published..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likes/dislikes</a:t>
            </a:r>
          </a:p>
          <a:p>
            <a:pPr marL="0" lvl="0" indent="0" algn="l">
              <a:lnSpc>
                <a:spcPts val="3359"/>
              </a:lnSpc>
            </a:pPr>
            <a:r>
              <a:rPr lang="en-US" sz="2400" b="1" u="none" dirty="0">
                <a:solidFill>
                  <a:srgbClr val="FFFFFF"/>
                </a:solidFill>
                <a:latin typeface="HK Grotesk Light"/>
              </a:rPr>
              <a:t>Conclusion: easy to see that July, August and September have less activity.</a:t>
            </a:r>
          </a:p>
          <a:p>
            <a:pPr marL="0" lvl="0" indent="0" algn="l">
              <a:lnSpc>
                <a:spcPts val="3359"/>
              </a:lnSpc>
            </a:pPr>
            <a:endParaRPr lang="en-US" b="1" u="none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FD46D-1A8E-4392-8713-EA75629E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1" y="903246"/>
            <a:ext cx="10966996" cy="41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3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506</Words>
  <Application>Microsoft Office PowerPoint</Application>
  <PresentationFormat>מסך רחב</PresentationFormat>
  <Paragraphs>68</Paragraphs>
  <Slides>15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4" baseType="lpstr">
      <vt:lpstr>Arial</vt:lpstr>
      <vt:lpstr>Arita Buri Bold</vt:lpstr>
      <vt:lpstr>Calibri</vt:lpstr>
      <vt:lpstr>HK Grotesk Light</vt:lpstr>
      <vt:lpstr>Inter</vt:lpstr>
      <vt:lpstr>Times New Roman</vt:lpstr>
      <vt:lpstr>Trebuchet MS</vt:lpstr>
      <vt:lpstr>Tw Cen MT</vt:lpstr>
      <vt:lpstr>מעגל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valeria20500@gmail.com</dc:creator>
  <cp:lastModifiedBy>Rubi Et</cp:lastModifiedBy>
  <cp:revision>46</cp:revision>
  <dcterms:created xsi:type="dcterms:W3CDTF">2021-02-03T19:16:17Z</dcterms:created>
  <dcterms:modified xsi:type="dcterms:W3CDTF">2022-01-28T11:21:10Z</dcterms:modified>
</cp:coreProperties>
</file>